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9" r:id="rId4"/>
  </p:sldMasterIdLst>
  <p:notesMasterIdLst>
    <p:notesMasterId r:id="rId19"/>
  </p:notesMasterIdLst>
  <p:handoutMasterIdLst>
    <p:handoutMasterId r:id="rId20"/>
  </p:handoutMasterIdLst>
  <p:sldIdLst>
    <p:sldId id="283" r:id="rId5"/>
    <p:sldId id="284" r:id="rId6"/>
    <p:sldId id="291" r:id="rId7"/>
    <p:sldId id="294" r:id="rId8"/>
    <p:sldId id="293" r:id="rId9"/>
    <p:sldId id="295" r:id="rId10"/>
    <p:sldId id="285" r:id="rId11"/>
    <p:sldId id="296" r:id="rId12"/>
    <p:sldId id="297" r:id="rId13"/>
    <p:sldId id="289" r:id="rId14"/>
    <p:sldId id="288" r:id="rId15"/>
    <p:sldId id="298" r:id="rId16"/>
    <p:sldId id="287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/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>
            <p14:sldId id="283"/>
            <p14:sldId id="284"/>
            <p14:sldId id="291"/>
            <p14:sldId id="294"/>
            <p14:sldId id="293"/>
            <p14:sldId id="295"/>
            <p14:sldId id="285"/>
            <p14:sldId id="296"/>
            <p14:sldId id="297"/>
            <p14:sldId id="289"/>
            <p14:sldId id="288"/>
            <p14:sldId id="298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FF99"/>
    <a:srgbClr val="FFFFCC"/>
    <a:srgbClr val="D24726"/>
    <a:srgbClr val="404040"/>
    <a:srgbClr val="FF9B45"/>
    <a:srgbClr val="F8CFB6"/>
    <a:srgbClr val="F8CAB6"/>
    <a:srgbClr val="92392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48" y="147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0CEE-CB52-4BF4-B002-19B9480C2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D1A30-4C84-447C-9E51-3CBEEDF0A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14BAC-29DE-463A-8275-02A90ED8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BCD3-3DB4-405E-B597-2004868F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08D7A-9C67-4F12-B559-3334A6A0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8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AFF2-E8C4-4BF1-A21B-5B61C397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050CC-18B9-4260-814E-C87681E28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116DC-CE92-4B73-B455-FE656C8A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5BBC-433E-4EF4-8621-428567E4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E99E-EF32-4F19-875D-B2E6CE06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8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0FD62-040A-4CB6-A9CC-705DC7694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CB264-8F5D-4518-A6F8-299E41371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71D2B-DF38-458E-B026-DE2E01CB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0C800-F48C-4AEC-8F5E-C8F985CE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916A2-333D-4DDF-A80E-CE56E2F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4E8F-58D0-4F3E-BB24-CF1EC913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BED1-833A-4503-8475-3E18D059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F11B7-3E61-4C6E-8170-A92279E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5E113-136F-4EBB-BA3C-BC9CD637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61CB0-09BA-4BA5-94F6-6FC0D397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6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DF02-FDF6-4E0B-A94F-2A7DECB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6A27F-78DF-495C-BF71-3BC961E36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CEF3-5597-457E-B423-0663B7B6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981C-2314-494C-9F9D-A6C688EC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8A52-759D-4A4F-92E4-00499A16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EF55-9325-4F7B-B036-9FC73640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ADE1-89EC-450C-954F-A9A8EE086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43C52-620F-4AA9-97A4-B3298D22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E871B-87CE-4E5E-BC6C-C1DA135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0C654-C122-4ACF-A811-3AFCFD96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BFF3-5DD9-4F0D-9B4C-25862E24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321C-0A9E-4332-A48B-18CB1DB2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BBAF9-6F18-4096-85BF-24046AFF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49AFB-6FAD-4A02-880A-6FD96FCC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68AE0-F86E-4E16-B0DC-F9C642D44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C25BF-FE44-4E63-BCC5-650359ED4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95B17-A1AB-4BF9-8245-6685D85A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0D2FC-302E-43D9-ABEC-6BBA429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04747-A463-49DE-B4D2-9E0B4C60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0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CB4-034B-4B14-AE09-F0DB9BA6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39DEC-DAD5-4BAF-9BAB-2B5E568B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88E7A-8064-47F4-BAC0-B73AEE27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1AEF-930E-490F-B5C5-97B671EF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3E8C1-2E09-403E-BEEF-C03A1FD1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B8797-68BE-48A1-8DB7-EC2C223D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2975B-E2F8-40E6-9EE6-403292BD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084F-44D6-44C9-A5A0-E7CA4BF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9EDE-95C7-4013-96B8-65A990D8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A130A-BC80-4638-BAFE-1CB146AAC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2A9E7-A7E1-4C3E-A74B-76CC11D0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F76F-60A6-481D-8209-6470A441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9FA96-2B2B-4E38-BA9A-7BB75B6C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E34B-A762-4940-B59E-4A81EDDD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CE3A1-A8F5-437E-A1FA-8860E0461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C68E-977F-4208-956C-5F30C083F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78418-0F72-4B01-96EE-106BAE1B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1599F-67D7-4EED-9DEB-D933AFF3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42295-B0FA-4990-874B-26CD74DE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70741-B151-4DE8-B581-73638AB8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B76F1-4373-40D1-A254-6D4969A6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028C-5C35-4479-BEC1-CBD408B17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5E9E-7658-498B-83FD-382355045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D717-3DE4-4632-915E-F74C05E5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B42D6-6C34-447F-99C1-6876008DE9E6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860248-E831-4153-8CB5-6AA406ECA74D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0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3ED7-5600-4E16-8FAA-4A192E62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59" y="1155613"/>
            <a:ext cx="10983882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SoCal Ecosystem Leadership Forum 2023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EDA Funding Opportunities,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Economic Distress Criteria &amp; Eligibility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1DE7-95F8-47FD-8475-1ACF20E4F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21672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Deepak Bahl, Program Director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USC Center for Economic Development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bahl@usc.edu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18, 2023</a:t>
            </a:r>
          </a:p>
        </p:txBody>
      </p:sp>
    </p:spTree>
    <p:extLst>
      <p:ext uri="{BB962C8B-B14F-4D97-AF65-F5344CB8AC3E}">
        <p14:creationId xmlns:p14="http://schemas.microsoft.com/office/powerpoint/2010/main" val="96209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CDCD-9922-4CEF-B2BA-19F097B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257"/>
            <a:ext cx="10515600" cy="8097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4D8903-8625-4E32-85F0-C8CFDC7DB7AE}"/>
              </a:ext>
            </a:extLst>
          </p:cNvPr>
          <p:cNvSpPr/>
          <p:nvPr/>
        </p:nvSpPr>
        <p:spPr>
          <a:xfrm>
            <a:off x="8324926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488B9-FAB3-4997-B21E-DAD794EB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84" y="1539239"/>
            <a:ext cx="10018617" cy="34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F32E78-9B8B-4431-B208-01F4C5CD697E}"/>
              </a:ext>
            </a:extLst>
          </p:cNvPr>
          <p:cNvSpPr txBox="1">
            <a:spLocks/>
          </p:cNvSpPr>
          <p:nvPr/>
        </p:nvSpPr>
        <p:spPr>
          <a:xfrm>
            <a:off x="835025" y="597882"/>
            <a:ext cx="10515600" cy="649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Riverside County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73EF-3A01-4FFB-A9FA-BE59EF89BF22}"/>
              </a:ext>
            </a:extLst>
          </p:cNvPr>
          <p:cNvSpPr/>
          <p:nvPr/>
        </p:nvSpPr>
        <p:spPr>
          <a:xfrm>
            <a:off x="8374803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E2A2B9-18D9-4833-9AA6-D5609EC8A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73177"/>
              </p:ext>
            </p:extLst>
          </p:nvPr>
        </p:nvGraphicFramePr>
        <p:xfrm>
          <a:off x="841375" y="1246909"/>
          <a:ext cx="6789831" cy="558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Worksheet" r:id="rId3" imgW="5200553" imgH="4276617" progId="Excel.Sheet.12">
                  <p:embed/>
                </p:oleObj>
              </mc:Choice>
              <mc:Fallback>
                <p:oleObj name="Worksheet" r:id="rId3" imgW="5200553" imgH="4276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1246909"/>
                        <a:ext cx="6789831" cy="558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15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F32E78-9B8B-4431-B208-01F4C5CD697E}"/>
              </a:ext>
            </a:extLst>
          </p:cNvPr>
          <p:cNvSpPr txBox="1">
            <a:spLocks/>
          </p:cNvSpPr>
          <p:nvPr/>
        </p:nvSpPr>
        <p:spPr>
          <a:xfrm>
            <a:off x="835025" y="597882"/>
            <a:ext cx="10515600" cy="649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San Bernardino County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73EF-3A01-4FFB-A9FA-BE59EF89BF22}"/>
              </a:ext>
            </a:extLst>
          </p:cNvPr>
          <p:cNvSpPr/>
          <p:nvPr/>
        </p:nvSpPr>
        <p:spPr>
          <a:xfrm>
            <a:off x="8374803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9E5A4-EF6A-436B-BB81-33840F65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8" y="1395065"/>
            <a:ext cx="7785476" cy="51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CDCD-9922-4CEF-B2BA-19F097B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257"/>
            <a:ext cx="10515600" cy="8097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San Diego County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F4E68-2044-4733-B190-B6055AE0A6C7}"/>
              </a:ext>
            </a:extLst>
          </p:cNvPr>
          <p:cNvSpPr/>
          <p:nvPr/>
        </p:nvSpPr>
        <p:spPr>
          <a:xfrm>
            <a:off x="8341552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F955C4-0ECD-4171-B263-F9F5BC289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891601"/>
              </p:ext>
            </p:extLst>
          </p:nvPr>
        </p:nvGraphicFramePr>
        <p:xfrm>
          <a:off x="901891" y="1584045"/>
          <a:ext cx="9829186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3" imgW="5200553" imgH="1919130" progId="Excel.Sheet.12">
                  <p:embed/>
                </p:oleObj>
              </mc:Choice>
              <mc:Fallback>
                <p:oleObj name="Worksheet" r:id="rId3" imgW="5200553" imgH="1919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891" y="1584045"/>
                        <a:ext cx="9829186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35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5127-37B5-4C5B-AA0B-0FD4BC3C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67" y="3097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Investment Rates &amp; Matching Share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67EF1C-1228-4EEA-978B-30B725088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15202"/>
              </p:ext>
            </p:extLst>
          </p:nvPr>
        </p:nvGraphicFramePr>
        <p:xfrm>
          <a:off x="897775" y="1412309"/>
          <a:ext cx="10684624" cy="5258796"/>
        </p:xfrm>
        <a:graphic>
          <a:graphicData uri="http://schemas.openxmlformats.org/drawingml/2006/table">
            <a:tbl>
              <a:tblPr/>
              <a:tblGrid>
                <a:gridCol w="8932670">
                  <a:extLst>
                    <a:ext uri="{9D8B030D-6E8A-4147-A177-3AD203B41FA5}">
                      <a16:colId xmlns:a16="http://schemas.microsoft.com/office/drawing/2014/main" val="926305929"/>
                    </a:ext>
                  </a:extLst>
                </a:gridCol>
                <a:gridCol w="1751954">
                  <a:extLst>
                    <a:ext uri="{9D8B030D-6E8A-4147-A177-3AD203B41FA5}">
                      <a16:colId xmlns:a16="http://schemas.microsoft.com/office/drawing/2014/main" val="3524179531"/>
                    </a:ext>
                  </a:extLst>
                </a:gridCol>
              </a:tblGrid>
              <a:tr h="49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located in regions in which:</a:t>
                      </a:r>
                    </a:p>
                  </a:txBody>
                  <a:tcPr marL="16116" marR="16116" marT="16116" marB="16116" anchor="b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allowable</a:t>
                      </a: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rates</a:t>
                      </a: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(percentage)</a:t>
                      </a:r>
                    </a:p>
                  </a:txBody>
                  <a:tcPr marL="16116" marR="16116" marT="16116" marB="16116" anchor="b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98385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The 24-month unemployment rate is at least 225% of the national average; or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95533"/>
                  </a:ext>
                </a:extLst>
              </a:tr>
              <a:tr h="380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The per capita income is not more than 50% of the national average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25341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The 24-month unemployment rate is at least 200% of the national average; or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40850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The per capita income is not more than 60% of the national average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28795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The 24-month unemployment rate is at least 175% of the national average; or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941601"/>
                  </a:ext>
                </a:extLst>
              </a:tr>
              <a:tr h="38033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 The per capita income is not more than 65% of the national average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4276"/>
                  </a:ext>
                </a:extLst>
              </a:tr>
              <a:tr h="6124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The 24-month unemployment rate is at least one percentage point greater than the national average; or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50669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 The per capita income is not more than 80% of the national average</a:t>
                      </a:r>
                    </a:p>
                  </a:txBody>
                  <a:tcPr marL="16116" marR="16116" marT="16116" marB="16116">
                    <a:lnL>
                      <a:noFill/>
                    </a:lnL>
                    <a:lnR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6116" marR="16116" marT="16116" marB="16116">
                    <a:lnL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866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45C618-850B-4208-B76A-38E52B9FF577}"/>
              </a:ext>
            </a:extLst>
          </p:cNvPr>
          <p:cNvSpPr/>
          <p:nvPr/>
        </p:nvSpPr>
        <p:spPr>
          <a:xfrm>
            <a:off x="7037499" y="6603711"/>
            <a:ext cx="5042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https://www.ecfr.gov/current/title-13/chapter-III/part-301</a:t>
            </a:r>
          </a:p>
        </p:txBody>
      </p:sp>
    </p:spTree>
    <p:extLst>
      <p:ext uri="{BB962C8B-B14F-4D97-AF65-F5344CB8AC3E}">
        <p14:creationId xmlns:p14="http://schemas.microsoft.com/office/powerpoint/2010/main" val="10489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20CC-F200-45E9-A4FB-20CE95B7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333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E4FB-2E76-4D53-879C-2DC79AB2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6" y="1651896"/>
            <a:ext cx="10515600" cy="466404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EDA Current Open Funding Opportunities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 Distress Criteria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Eligibility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 Angeles County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Riverside County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Bernardino County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Diego County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Investment Rates &amp; Matching Share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3303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4B554-A3A7-4249-8465-956FDB89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88193"/>
            <a:ext cx="5974047" cy="107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B350F-2AD5-4059-B8B6-3A3AA0F6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38378" y="171793"/>
            <a:ext cx="1401810" cy="217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0713A3-A2D4-47E2-A538-CBF6B4064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48" y="1321704"/>
            <a:ext cx="11065016" cy="202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FF6B8-643F-4FEF-BEFB-0FD79088A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91" y="4146493"/>
            <a:ext cx="11065016" cy="20436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2F3CAAD-B16C-46D2-BE56-75BFB52D715D}"/>
              </a:ext>
            </a:extLst>
          </p:cNvPr>
          <p:cNvSpPr/>
          <p:nvPr/>
        </p:nvSpPr>
        <p:spPr>
          <a:xfrm>
            <a:off x="8742218" y="2700730"/>
            <a:ext cx="2646221" cy="1823765"/>
          </a:xfrm>
          <a:prstGeom prst="ellipse">
            <a:avLst/>
          </a:prstGeom>
          <a:noFill/>
          <a:ln w="57150"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61C08-2D13-4A54-87FC-2D55C835DE44}"/>
              </a:ext>
            </a:extLst>
          </p:cNvPr>
          <p:cNvSpPr txBox="1"/>
          <p:nvPr/>
        </p:nvSpPr>
        <p:spPr>
          <a:xfrm>
            <a:off x="9311641" y="3223250"/>
            <a:ext cx="150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Recently Closed</a:t>
            </a:r>
          </a:p>
        </p:txBody>
      </p:sp>
    </p:spTree>
    <p:extLst>
      <p:ext uri="{BB962C8B-B14F-4D97-AF65-F5344CB8AC3E}">
        <p14:creationId xmlns:p14="http://schemas.microsoft.com/office/powerpoint/2010/main" val="188520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4B554-A3A7-4249-8465-956FDB89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88193"/>
            <a:ext cx="5974047" cy="107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B350F-2AD5-4059-B8B6-3A3AA0F6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38378" y="171793"/>
            <a:ext cx="1401810" cy="217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32684-6D71-4DB0-8A48-33E0343D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93" y="1438702"/>
            <a:ext cx="11130812" cy="258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83120-61E5-4B70-94F4-4B23C7302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13" y="4196606"/>
            <a:ext cx="11073973" cy="21368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8C0919B-A40F-4125-86A8-39C5B44F63E1}"/>
              </a:ext>
            </a:extLst>
          </p:cNvPr>
          <p:cNvSpPr/>
          <p:nvPr/>
        </p:nvSpPr>
        <p:spPr>
          <a:xfrm>
            <a:off x="9189314" y="171793"/>
            <a:ext cx="2646221" cy="1823765"/>
          </a:xfrm>
          <a:prstGeom prst="ellipse">
            <a:avLst/>
          </a:prstGeom>
          <a:noFill/>
          <a:ln w="57150"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FE0FA-ED45-4B99-9DD4-F551D6B6C3A9}"/>
              </a:ext>
            </a:extLst>
          </p:cNvPr>
          <p:cNvSpPr txBox="1"/>
          <p:nvPr/>
        </p:nvSpPr>
        <p:spPr>
          <a:xfrm>
            <a:off x="9710652" y="655398"/>
            <a:ext cx="150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Recently Closed</a:t>
            </a:r>
          </a:p>
        </p:txBody>
      </p:sp>
    </p:spTree>
    <p:extLst>
      <p:ext uri="{BB962C8B-B14F-4D97-AF65-F5344CB8AC3E}">
        <p14:creationId xmlns:p14="http://schemas.microsoft.com/office/powerpoint/2010/main" val="109965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4B554-A3A7-4249-8465-956FDB89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88193"/>
            <a:ext cx="5974047" cy="107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B350F-2AD5-4059-B8B6-3A3AA0F6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38378" y="171793"/>
            <a:ext cx="1401810" cy="217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1BC9F-DA5E-498B-978A-BE64D20C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5" y="3955554"/>
            <a:ext cx="11227726" cy="1900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CFB26-AEC8-4D98-80FA-F5D3BCCE6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58" y="1790135"/>
            <a:ext cx="11094722" cy="18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4B554-A3A7-4249-8465-956FDB89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88193"/>
            <a:ext cx="5974047" cy="107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B350F-2AD5-4059-B8B6-3A3AA0F6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538378" y="171793"/>
            <a:ext cx="1401810" cy="217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B55B0-DB5A-4A6A-8024-6E6AC8420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6" t="2053" r="2214" b="1830"/>
          <a:stretch/>
        </p:blipFill>
        <p:spPr>
          <a:xfrm>
            <a:off x="6323214" y="1871798"/>
            <a:ext cx="3735185" cy="4172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59715-8F63-4E11-87D4-BFDFB3A5D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" r="1389" b="1496"/>
          <a:stretch/>
        </p:blipFill>
        <p:spPr>
          <a:xfrm>
            <a:off x="2549584" y="3958293"/>
            <a:ext cx="3546416" cy="2586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D7E42B-11DD-48D5-A380-676D484AC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463" y="1429789"/>
            <a:ext cx="3552538" cy="23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C85A-E401-4509-8374-4C4AD87B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 Distress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1EBD-AE43-4BBE-8514-47610232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239"/>
            <a:ext cx="10515600" cy="494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EDA eligible areas have an unemployment rate that is, for the most recent 24-month period for which data is available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(1) percent greater than the national average unemployment rate; 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capita income that is, for the most recent period for which data is available, eighty (80) percent or less of the national average per capita income.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24-month average national unemployment rate: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5.44%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(Source: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ACS 2021 and ACS 2020 5-Year estimates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areas with unemployment rate 6.44% or higher are eligible for EDA investment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per capita income (PCI):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$37,638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ACS 2021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areas with PCI $30,110 or lower are eligible for EDA investment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4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CDCD-9922-4CEF-B2BA-19F097B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257"/>
            <a:ext cx="10515600" cy="8097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Los Angeles County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(cont’d.)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F4E68-2044-4733-B190-B6055AE0A6C7}"/>
              </a:ext>
            </a:extLst>
          </p:cNvPr>
          <p:cNvSpPr/>
          <p:nvPr/>
        </p:nvSpPr>
        <p:spPr>
          <a:xfrm>
            <a:off x="8341552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EFC52-F434-4384-BB0C-F977F8A0A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66187"/>
              </p:ext>
            </p:extLst>
          </p:nvPr>
        </p:nvGraphicFramePr>
        <p:xfrm>
          <a:off x="983441" y="1390996"/>
          <a:ext cx="7307119" cy="5467008"/>
        </p:xfrm>
        <a:graphic>
          <a:graphicData uri="http://schemas.openxmlformats.org/drawingml/2006/table">
            <a:tbl>
              <a:tblPr/>
              <a:tblGrid>
                <a:gridCol w="2060538">
                  <a:extLst>
                    <a:ext uri="{9D8B030D-6E8A-4147-A177-3AD203B41FA5}">
                      <a16:colId xmlns:a16="http://schemas.microsoft.com/office/drawing/2014/main" val="1933424884"/>
                    </a:ext>
                  </a:extLst>
                </a:gridCol>
                <a:gridCol w="3168727">
                  <a:extLst>
                    <a:ext uri="{9D8B030D-6E8A-4147-A177-3AD203B41FA5}">
                      <a16:colId xmlns:a16="http://schemas.microsoft.com/office/drawing/2014/main" val="1383364614"/>
                    </a:ext>
                  </a:extLst>
                </a:gridCol>
                <a:gridCol w="2077854">
                  <a:extLst>
                    <a:ext uri="{9D8B030D-6E8A-4147-A177-3AD203B41FA5}">
                      <a16:colId xmlns:a16="http://schemas.microsoft.com/office/drawing/2014/main" val="2970733687"/>
                    </a:ext>
                  </a:extLst>
                </a:gridCol>
              </a:tblGrid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24-Mo. Unemployment Rate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Capita Income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192560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 County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55235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Artesia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$27,860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777876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Azusa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$26,746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52750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Baldwin Park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$22,831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116419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$18,544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91131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Bellflower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$27,074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44319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 Gardens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$15,558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49669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Beverly Hills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87856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Bradbury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79023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Burbank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40903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Calabasas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41594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Carson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70025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$22,039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62083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$20,208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06044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Covina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16915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Cudahy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$15,018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720115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Duarte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32248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Monte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$20,241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333855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Gardena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$29,939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00596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Glendale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438358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Hawaiian Gardens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$20,987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09604"/>
                  </a:ext>
                </a:extLst>
              </a:tr>
              <a:tr h="237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Hawthorne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7.30%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$28,796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092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7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CDCD-9922-4CEF-B2BA-19F097B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257"/>
            <a:ext cx="10515600" cy="80974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Los Angeles County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F4E68-2044-4733-B190-B6055AE0A6C7}"/>
              </a:ext>
            </a:extLst>
          </p:cNvPr>
          <p:cNvSpPr/>
          <p:nvPr/>
        </p:nvSpPr>
        <p:spPr>
          <a:xfrm>
            <a:off x="8341552" y="6550223"/>
            <a:ext cx="373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ACS 2021 and ACS 2020 5-Year estimates</a:t>
            </a:r>
            <a:endParaRPr lang="en-US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D21B68-2977-4923-9328-DFD3031C7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28723"/>
              </p:ext>
            </p:extLst>
          </p:nvPr>
        </p:nvGraphicFramePr>
        <p:xfrm>
          <a:off x="1015020" y="1390996"/>
          <a:ext cx="7070493" cy="5466995"/>
        </p:xfrm>
        <a:graphic>
          <a:graphicData uri="http://schemas.openxmlformats.org/drawingml/2006/table">
            <a:tbl>
              <a:tblPr/>
              <a:tblGrid>
                <a:gridCol w="1993813">
                  <a:extLst>
                    <a:ext uri="{9D8B030D-6E8A-4147-A177-3AD203B41FA5}">
                      <a16:colId xmlns:a16="http://schemas.microsoft.com/office/drawing/2014/main" val="4133034906"/>
                    </a:ext>
                  </a:extLst>
                </a:gridCol>
                <a:gridCol w="3066114">
                  <a:extLst>
                    <a:ext uri="{9D8B030D-6E8A-4147-A177-3AD203B41FA5}">
                      <a16:colId xmlns:a16="http://schemas.microsoft.com/office/drawing/2014/main" val="3686351915"/>
                    </a:ext>
                  </a:extLst>
                </a:gridCol>
                <a:gridCol w="2010566">
                  <a:extLst>
                    <a:ext uri="{9D8B030D-6E8A-4147-A177-3AD203B41FA5}">
                      <a16:colId xmlns:a16="http://schemas.microsoft.com/office/drawing/2014/main" val="3916258691"/>
                    </a:ext>
                  </a:extLst>
                </a:gridCol>
              </a:tblGrid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24-Mo. Unemployment Rate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Capita Income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10522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 County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52953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Huntington Park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$17,308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34561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$27,163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75212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Inglewood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$28,211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77491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Lancaster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$24,812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118249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Puente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$22,587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18024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Verne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15531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Lawndale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$27,632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54770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 Beach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587756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Angeles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13215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Lynwood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$18,377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632161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Maywood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$17,555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0253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Montebello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$27,450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861598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Norwalk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$26,756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18554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Palmdale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$24,845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868801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Paramount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$21,070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65263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Pico Rivera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$27,225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8659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Pomona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$24,006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35948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Rosemead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$23,937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89813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Fernando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$25,241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4077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Fe Springs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$28,400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52542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Monica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10838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 El Monte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$20,353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36666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 Gate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$20,278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9146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Vernon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$17,873 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88257"/>
                  </a:ext>
                </a:extLst>
              </a:tr>
              <a:tr h="19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Hollywood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7.00%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4126" marR="4126" marT="41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3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87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Worksheet</vt:lpstr>
      <vt:lpstr>SoCal Ecosystem Leadership Forum 2023  EDA Funding Opportunities, Economic Distress Criteria &amp; Eligibility</vt:lpstr>
      <vt:lpstr>Overview</vt:lpstr>
      <vt:lpstr>PowerPoint Presentation</vt:lpstr>
      <vt:lpstr>PowerPoint Presentation</vt:lpstr>
      <vt:lpstr>PowerPoint Presentation</vt:lpstr>
      <vt:lpstr>PowerPoint Presentation</vt:lpstr>
      <vt:lpstr>Economic Distress Criteria</vt:lpstr>
      <vt:lpstr>Los Angeles County (cont’d.)</vt:lpstr>
      <vt:lpstr>Los Angeles County</vt:lpstr>
      <vt:lpstr>Orange County</vt:lpstr>
      <vt:lpstr>PowerPoint Presentation</vt:lpstr>
      <vt:lpstr>PowerPoint Presentation</vt:lpstr>
      <vt:lpstr>San Diego County</vt:lpstr>
      <vt:lpstr>Investment Rates &amp; Matching Share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2023-01-04T17:01:03Z</dcterms:created>
  <dcterms:modified xsi:type="dcterms:W3CDTF">2023-10-16T15:48:43Z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